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2" r:id="rId12"/>
    <p:sldId id="273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>
        <p:scale>
          <a:sx n="75" d="100"/>
          <a:sy n="75" d="100"/>
        </p:scale>
        <p:origin x="-33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7361C-7CFF-4696-B77C-DB965C6A689B}" type="datetimeFigureOut">
              <a:rPr lang="es-ES" smtClean="0"/>
              <a:pPr/>
              <a:t>29/04/2013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0DCA2-1261-422C-8C0C-990A7C82B5A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0DCA2-1261-422C-8C0C-990A7C82B5A6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0DCA2-1261-422C-8C0C-990A7C82B5A6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A6B4B-D476-4B03-97CF-342CB76217DE}" type="datetime1">
              <a:rPr lang="es-ES" smtClean="0"/>
              <a:pPr/>
              <a:t>29/04/2013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03A07-3D17-4530-830D-7A122C6F68DC}" type="datetime1">
              <a:rPr lang="es-ES" smtClean="0"/>
              <a:pPr/>
              <a:t>29/04/2013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50264-CFC8-44BC-9DAC-870CD4C6D106}" type="datetime1">
              <a:rPr lang="es-ES" smtClean="0"/>
              <a:pPr/>
              <a:t>29/04/2013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E94F-2CCF-4725-A3C6-9AF4A1ED1483}" type="datetime1">
              <a:rPr lang="es-ES" smtClean="0"/>
              <a:pPr/>
              <a:t>29/04/2013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F70CE-4678-4429-B0E2-08B647BC4D71}" type="datetime1">
              <a:rPr lang="es-ES" smtClean="0"/>
              <a:pPr/>
              <a:t>29/04/2013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494DF-CF4D-4AD3-8FCD-976F7F1A3337}" type="datetime1">
              <a:rPr lang="es-ES" smtClean="0"/>
              <a:pPr/>
              <a:t>29/04/2013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7423-5830-4F3B-9C25-E6E317E7D198}" type="datetime1">
              <a:rPr lang="es-ES" smtClean="0"/>
              <a:pPr/>
              <a:t>29/04/2013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8D8B-6318-40DB-A6E9-13F9C6771B79}" type="datetime1">
              <a:rPr lang="es-ES" smtClean="0"/>
              <a:pPr/>
              <a:t>29/04/2013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DDB98-AF65-4DC5-A119-233FF63B3DFF}" type="datetime1">
              <a:rPr lang="es-ES" smtClean="0"/>
              <a:pPr/>
              <a:t>29/04/2013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186C7-FA64-42FA-82FB-022D76FFB399}" type="datetime1">
              <a:rPr lang="es-ES" smtClean="0"/>
              <a:pPr/>
              <a:t>29/04/2013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6E5E-720D-4A30-A553-ED689D6600A9}" type="datetime1">
              <a:rPr lang="es-ES" smtClean="0"/>
              <a:pPr/>
              <a:t>29/04/2013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87103-C122-4F06-99FA-6AB728DAC847}" type="datetime1">
              <a:rPr lang="es-ES" smtClean="0"/>
              <a:pPr/>
              <a:t>29/04/2013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2.jpeg"/><Relationship Id="rId5" Type="http://schemas.openxmlformats.org/officeDocument/2006/relationships/image" Target="../media/image4.png"/><Relationship Id="rId10" Type="http://schemas.openxmlformats.org/officeDocument/2006/relationships/image" Target="../media/image11.jpeg"/><Relationship Id="rId4" Type="http://schemas.openxmlformats.org/officeDocument/2006/relationships/image" Target="../media/image3.png"/><Relationship Id="rId9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 noChangeShapeType="1"/>
          </p:cNvSpPr>
          <p:nvPr/>
        </p:nvSpPr>
        <p:spPr bwMode="auto">
          <a:xfrm>
            <a:off x="79939090" y="101478138"/>
            <a:ext cx="371475" cy="4737377"/>
          </a:xfrm>
          <a:prstGeom prst="rect">
            <a:avLst/>
          </a:prstGeom>
          <a:solidFill>
            <a:srgbClr val="666666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 rot="16200000">
            <a:off x="-2611705" y="3172890"/>
            <a:ext cx="62865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 rot="16200000">
            <a:off x="-1351283" y="4423061"/>
            <a:ext cx="3786214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17" name="16 Imagen" descr="Conel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54493" y="5837856"/>
            <a:ext cx="972000" cy="334891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 rot="16200000">
            <a:off x="-729801" y="4015892"/>
            <a:ext cx="2571769" cy="254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- Distribuidor Oficial de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CONEL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 rot="16200000">
            <a:off x="-708340" y="1279789"/>
            <a:ext cx="2500330" cy="369332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 rot="16200000">
            <a:off x="-658363" y="1377062"/>
            <a:ext cx="2428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– Expertos en Datos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Móviles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071802" y="5286388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Anytime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Anything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Anywhere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but always connected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11" name="10 Imagen" descr="Img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5786" y="5675437"/>
            <a:ext cx="1279365" cy="825397"/>
          </a:xfrm>
          <a:prstGeom prst="rect">
            <a:avLst/>
          </a:prstGeom>
        </p:spPr>
      </p:pic>
      <p:pic>
        <p:nvPicPr>
          <p:cNvPr id="13" name="12 Imagen" descr="Img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71670" y="5667183"/>
            <a:ext cx="1279365" cy="833651"/>
          </a:xfrm>
          <a:prstGeom prst="rect">
            <a:avLst/>
          </a:prstGeom>
        </p:spPr>
      </p:pic>
      <p:pic>
        <p:nvPicPr>
          <p:cNvPr id="15" name="14 Imagen" descr="Img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366000" y="5667183"/>
            <a:ext cx="1279365" cy="833651"/>
          </a:xfrm>
          <a:prstGeom prst="rect">
            <a:avLst/>
          </a:prstGeom>
        </p:spPr>
      </p:pic>
      <p:pic>
        <p:nvPicPr>
          <p:cNvPr id="18" name="17 Imagen" descr="Img4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665600" y="5667183"/>
            <a:ext cx="1279365" cy="833651"/>
          </a:xfrm>
          <a:prstGeom prst="rect">
            <a:avLst/>
          </a:prstGeom>
        </p:spPr>
      </p:pic>
      <p:pic>
        <p:nvPicPr>
          <p:cNvPr id="21" name="20 Imagen" descr="Img5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968800" y="5667183"/>
            <a:ext cx="1279365" cy="833651"/>
          </a:xfrm>
          <a:prstGeom prst="rect">
            <a:avLst/>
          </a:prstGeom>
        </p:spPr>
      </p:pic>
      <p:pic>
        <p:nvPicPr>
          <p:cNvPr id="22" name="21 Imagen" descr="Img6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72000" y="5667183"/>
            <a:ext cx="1279365" cy="833651"/>
          </a:xfrm>
          <a:prstGeom prst="rect">
            <a:avLst/>
          </a:prstGeom>
        </p:spPr>
      </p:pic>
      <p:sp>
        <p:nvSpPr>
          <p:cNvPr id="23" name="22 CuadroTexto"/>
          <p:cNvSpPr txBox="1"/>
          <p:nvPr/>
        </p:nvSpPr>
        <p:spPr>
          <a:xfrm>
            <a:off x="2714612" y="1812185"/>
            <a:ext cx="3929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>
                <a:latin typeface="Arial" pitchFamily="34" charset="0"/>
              </a:rPr>
              <a:t>VITRIKO S.L.</a:t>
            </a:r>
            <a:endParaRPr lang="es-ES" sz="4800" dirty="0"/>
          </a:p>
        </p:txBody>
      </p:sp>
      <p:sp>
        <p:nvSpPr>
          <p:cNvPr id="24" name="23 CuadroTexto"/>
          <p:cNvSpPr txBox="1"/>
          <p:nvPr/>
        </p:nvSpPr>
        <p:spPr>
          <a:xfrm>
            <a:off x="2714612" y="2714620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Expertos en Datos Móviles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1</a:t>
            </a:fld>
            <a:endParaRPr lang="es-ES"/>
          </a:p>
        </p:txBody>
      </p:sp>
      <p:sp>
        <p:nvSpPr>
          <p:cNvPr id="25" name="24 CuadroTexto"/>
          <p:cNvSpPr txBox="1"/>
          <p:nvPr/>
        </p:nvSpPr>
        <p:spPr>
          <a:xfrm>
            <a:off x="2071670" y="3988362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A global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solution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M2M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applications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 noChangeShapeType="1"/>
          </p:cNvSpPr>
          <p:nvPr/>
        </p:nvSpPr>
        <p:spPr bwMode="auto">
          <a:xfrm>
            <a:off x="79939090" y="101478138"/>
            <a:ext cx="371475" cy="4737377"/>
          </a:xfrm>
          <a:prstGeom prst="rect">
            <a:avLst/>
          </a:prstGeom>
          <a:solidFill>
            <a:srgbClr val="666666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 rot="16200000">
            <a:off x="-2611705" y="3172890"/>
            <a:ext cx="62865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 rot="16200000">
            <a:off x="-1351283" y="4423061"/>
            <a:ext cx="3786214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17" name="16 Imagen" descr="Cone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54493" y="5837856"/>
            <a:ext cx="972000" cy="334891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 rot="16200000">
            <a:off x="-729801" y="4015892"/>
            <a:ext cx="2571769" cy="254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- Distribuidor Oficial de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CONEL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 rot="16200000">
            <a:off x="-708340" y="1279789"/>
            <a:ext cx="2500330" cy="369332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 rot="16200000">
            <a:off x="-658363" y="1377062"/>
            <a:ext cx="2428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– Expertos en Datos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Móviles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071802" y="5286388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Anytime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Anything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Anywhere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but always connected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11" name="10 Imagen" descr="Img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786" y="5675437"/>
            <a:ext cx="1279365" cy="825397"/>
          </a:xfrm>
          <a:prstGeom prst="rect">
            <a:avLst/>
          </a:prstGeom>
        </p:spPr>
      </p:pic>
      <p:pic>
        <p:nvPicPr>
          <p:cNvPr id="13" name="12 Imagen" descr="Img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71670" y="5667183"/>
            <a:ext cx="1279365" cy="833651"/>
          </a:xfrm>
          <a:prstGeom prst="rect">
            <a:avLst/>
          </a:prstGeom>
        </p:spPr>
      </p:pic>
      <p:pic>
        <p:nvPicPr>
          <p:cNvPr id="15" name="14 Imagen" descr="Img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66000" y="5667183"/>
            <a:ext cx="1279365" cy="833651"/>
          </a:xfrm>
          <a:prstGeom prst="rect">
            <a:avLst/>
          </a:prstGeom>
        </p:spPr>
      </p:pic>
      <p:pic>
        <p:nvPicPr>
          <p:cNvPr id="18" name="17 Imagen" descr="Img4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65600" y="5667183"/>
            <a:ext cx="1279365" cy="833651"/>
          </a:xfrm>
          <a:prstGeom prst="rect">
            <a:avLst/>
          </a:prstGeom>
        </p:spPr>
      </p:pic>
      <p:pic>
        <p:nvPicPr>
          <p:cNvPr id="21" name="20 Imagen" descr="Img5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968800" y="5667183"/>
            <a:ext cx="1279365" cy="833651"/>
          </a:xfrm>
          <a:prstGeom prst="rect">
            <a:avLst/>
          </a:prstGeom>
        </p:spPr>
      </p:pic>
      <p:pic>
        <p:nvPicPr>
          <p:cNvPr id="22" name="21 Imagen" descr="Img6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272000" y="5667183"/>
            <a:ext cx="1279365" cy="833651"/>
          </a:xfrm>
          <a:prstGeom prst="rect">
            <a:avLst/>
          </a:prstGeom>
        </p:spPr>
      </p:pic>
      <p:sp>
        <p:nvSpPr>
          <p:cNvPr id="24" name="23 CuadroTexto"/>
          <p:cNvSpPr txBox="1"/>
          <p:nvPr/>
        </p:nvSpPr>
        <p:spPr>
          <a:xfrm>
            <a:off x="1285852" y="428604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A global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solution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M2M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applications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1428728" y="857232"/>
            <a:ext cx="6572296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>
            <a:off x="1928794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latin typeface="Arial" pitchFamily="34" charset="0"/>
                <a:cs typeface="Arial" pitchFamily="34" charset="0"/>
              </a:rPr>
              <a:t>Router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UMTS</a:t>
            </a:r>
          </a:p>
          <a:p>
            <a:pPr algn="ctr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Conel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3857620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Software</a:t>
            </a:r>
          </a:p>
          <a:p>
            <a:pPr algn="ctr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M2M Control</a:t>
            </a:r>
            <a:endParaRPr lang="es-E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5786446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Conexión segura</a:t>
            </a:r>
          </a:p>
          <a:p>
            <a:pPr algn="ctr"/>
            <a: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DIGICLUSTER</a:t>
            </a:r>
            <a:endParaRPr lang="es-E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10</a:t>
            </a:fld>
            <a:endParaRPr lang="es-ES"/>
          </a:p>
        </p:txBody>
      </p:sp>
      <p:pic>
        <p:nvPicPr>
          <p:cNvPr id="2050" name="Picture 2" descr="concepto_esq_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647965" y="2500306"/>
            <a:ext cx="3995737" cy="2668587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 noChangeShapeType="1"/>
          </p:cNvSpPr>
          <p:nvPr/>
        </p:nvSpPr>
        <p:spPr bwMode="auto">
          <a:xfrm>
            <a:off x="79939090" y="101478138"/>
            <a:ext cx="371475" cy="4737377"/>
          </a:xfrm>
          <a:prstGeom prst="rect">
            <a:avLst/>
          </a:prstGeom>
          <a:solidFill>
            <a:srgbClr val="666666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 rot="16200000">
            <a:off x="-2611705" y="3172890"/>
            <a:ext cx="62865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 rot="16200000">
            <a:off x="-1351283" y="4423061"/>
            <a:ext cx="3786214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17" name="16 Imagen" descr="Cone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54493" y="5837856"/>
            <a:ext cx="972000" cy="334891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 rot="16200000">
            <a:off x="-729801" y="4015892"/>
            <a:ext cx="2571769" cy="254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- Distribuidor Oficial de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CONEL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 rot="16200000">
            <a:off x="-708340" y="1279789"/>
            <a:ext cx="2500330" cy="369332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 rot="16200000">
            <a:off x="-658363" y="1377062"/>
            <a:ext cx="2428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– Expertos en Datos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Móviles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071802" y="5286388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Anytime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Anything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Anywhere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but always connected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11" name="10 Imagen" descr="Img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786" y="5675437"/>
            <a:ext cx="1279365" cy="825397"/>
          </a:xfrm>
          <a:prstGeom prst="rect">
            <a:avLst/>
          </a:prstGeom>
        </p:spPr>
      </p:pic>
      <p:pic>
        <p:nvPicPr>
          <p:cNvPr id="13" name="12 Imagen" descr="Img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71670" y="5667183"/>
            <a:ext cx="1279365" cy="833651"/>
          </a:xfrm>
          <a:prstGeom prst="rect">
            <a:avLst/>
          </a:prstGeom>
        </p:spPr>
      </p:pic>
      <p:pic>
        <p:nvPicPr>
          <p:cNvPr id="15" name="14 Imagen" descr="Img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66000" y="5667183"/>
            <a:ext cx="1279365" cy="833651"/>
          </a:xfrm>
          <a:prstGeom prst="rect">
            <a:avLst/>
          </a:prstGeom>
        </p:spPr>
      </p:pic>
      <p:pic>
        <p:nvPicPr>
          <p:cNvPr id="18" name="17 Imagen" descr="Img4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65600" y="5667183"/>
            <a:ext cx="1279365" cy="833651"/>
          </a:xfrm>
          <a:prstGeom prst="rect">
            <a:avLst/>
          </a:prstGeom>
        </p:spPr>
      </p:pic>
      <p:pic>
        <p:nvPicPr>
          <p:cNvPr id="21" name="20 Imagen" descr="Img5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968800" y="5667183"/>
            <a:ext cx="1279365" cy="833651"/>
          </a:xfrm>
          <a:prstGeom prst="rect">
            <a:avLst/>
          </a:prstGeom>
        </p:spPr>
      </p:pic>
      <p:pic>
        <p:nvPicPr>
          <p:cNvPr id="22" name="21 Imagen" descr="Img6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272000" y="5667183"/>
            <a:ext cx="1279365" cy="833651"/>
          </a:xfrm>
          <a:prstGeom prst="rect">
            <a:avLst/>
          </a:prstGeom>
        </p:spPr>
      </p:pic>
      <p:sp>
        <p:nvSpPr>
          <p:cNvPr id="24" name="23 CuadroTexto"/>
          <p:cNvSpPr txBox="1"/>
          <p:nvPr/>
        </p:nvSpPr>
        <p:spPr>
          <a:xfrm>
            <a:off x="1285852" y="428604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A global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solution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M2M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applications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1428728" y="857232"/>
            <a:ext cx="6572296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>
            <a:off x="1928794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latin typeface="Arial" pitchFamily="34" charset="0"/>
                <a:cs typeface="Arial" pitchFamily="34" charset="0"/>
              </a:rPr>
              <a:t>Router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UMTS</a:t>
            </a:r>
          </a:p>
          <a:p>
            <a:pPr algn="ctr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Conel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3857620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Software</a:t>
            </a:r>
          </a:p>
          <a:p>
            <a:pPr algn="ctr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M2M Control</a:t>
            </a:r>
            <a:endParaRPr lang="es-E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5786446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Conexión segura</a:t>
            </a:r>
          </a:p>
          <a:p>
            <a:pPr algn="ctr"/>
            <a: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DIGICLUSTER</a:t>
            </a:r>
            <a:endParaRPr lang="es-E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11</a:t>
            </a:fld>
            <a:endParaRPr lang="es-ES"/>
          </a:p>
        </p:txBody>
      </p:sp>
      <p:pic>
        <p:nvPicPr>
          <p:cNvPr id="26" name="25 Imagen" descr="M2M_Imagen_1.JPG"/>
          <p:cNvPicPr>
            <a:picLocks noChangeAspect="1"/>
          </p:cNvPicPr>
          <p:nvPr/>
        </p:nvPicPr>
        <p:blipFill>
          <a:blip r:embed="rId9" cstate="print"/>
          <a:srcRect l="1562" t="3125" b="4166"/>
          <a:stretch>
            <a:fillRect/>
          </a:stretch>
        </p:blipFill>
        <p:spPr>
          <a:xfrm>
            <a:off x="3631265" y="2928935"/>
            <a:ext cx="2155181" cy="152231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5" name="Picture 2" descr="concepto_esq_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28940" y="3000372"/>
            <a:ext cx="2072084" cy="138385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27" name="26 Imagen" descr="UR5iv2F.jpeg"/>
          <p:cNvPicPr>
            <a:picLocks noChangeAspect="1"/>
          </p:cNvPicPr>
          <p:nvPr/>
        </p:nvPicPr>
        <p:blipFill>
          <a:blip r:embed="rId11" cstate="print"/>
          <a:srcRect l="6452" t="10406" r="6451" b="11549"/>
          <a:stretch>
            <a:fillRect/>
          </a:stretch>
        </p:blipFill>
        <p:spPr>
          <a:xfrm>
            <a:off x="1428727" y="3143248"/>
            <a:ext cx="2071703" cy="11509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 noChangeShapeType="1"/>
          </p:cNvSpPr>
          <p:nvPr/>
        </p:nvSpPr>
        <p:spPr bwMode="auto">
          <a:xfrm>
            <a:off x="79939090" y="101478138"/>
            <a:ext cx="371475" cy="4737377"/>
          </a:xfrm>
          <a:prstGeom prst="rect">
            <a:avLst/>
          </a:prstGeom>
          <a:solidFill>
            <a:srgbClr val="666666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 rot="16200000">
            <a:off x="-2611705" y="3172890"/>
            <a:ext cx="62865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 rot="16200000">
            <a:off x="-1351283" y="4423061"/>
            <a:ext cx="3786214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17" name="16 Imagen" descr="Conel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54493" y="5837856"/>
            <a:ext cx="972000" cy="334891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 rot="16200000">
            <a:off x="-729801" y="4015892"/>
            <a:ext cx="2571769" cy="254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- Distribuidor Oficial de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CONEL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 rot="16200000">
            <a:off x="-708340" y="1279789"/>
            <a:ext cx="2500330" cy="369332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 rot="16200000">
            <a:off x="-658363" y="1377062"/>
            <a:ext cx="2428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– Expertos en Datos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Móviles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071802" y="5286388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Anytime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Anything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Anywhere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but always connected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11" name="10 Imagen" descr="Img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5786" y="5675437"/>
            <a:ext cx="1279365" cy="825397"/>
          </a:xfrm>
          <a:prstGeom prst="rect">
            <a:avLst/>
          </a:prstGeom>
        </p:spPr>
      </p:pic>
      <p:pic>
        <p:nvPicPr>
          <p:cNvPr id="13" name="12 Imagen" descr="Img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71670" y="5667183"/>
            <a:ext cx="1279365" cy="833651"/>
          </a:xfrm>
          <a:prstGeom prst="rect">
            <a:avLst/>
          </a:prstGeom>
        </p:spPr>
      </p:pic>
      <p:pic>
        <p:nvPicPr>
          <p:cNvPr id="15" name="14 Imagen" descr="Img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366000" y="5667183"/>
            <a:ext cx="1279365" cy="833651"/>
          </a:xfrm>
          <a:prstGeom prst="rect">
            <a:avLst/>
          </a:prstGeom>
        </p:spPr>
      </p:pic>
      <p:pic>
        <p:nvPicPr>
          <p:cNvPr id="18" name="17 Imagen" descr="Img4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665600" y="5667183"/>
            <a:ext cx="1279365" cy="833651"/>
          </a:xfrm>
          <a:prstGeom prst="rect">
            <a:avLst/>
          </a:prstGeom>
        </p:spPr>
      </p:pic>
      <p:pic>
        <p:nvPicPr>
          <p:cNvPr id="21" name="20 Imagen" descr="Img5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968800" y="5667183"/>
            <a:ext cx="1279365" cy="833651"/>
          </a:xfrm>
          <a:prstGeom prst="rect">
            <a:avLst/>
          </a:prstGeom>
        </p:spPr>
      </p:pic>
      <p:pic>
        <p:nvPicPr>
          <p:cNvPr id="22" name="21 Imagen" descr="Img6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72000" y="5667183"/>
            <a:ext cx="1279365" cy="833651"/>
          </a:xfrm>
          <a:prstGeom prst="rect">
            <a:avLst/>
          </a:prstGeom>
        </p:spPr>
      </p:pic>
      <p:sp>
        <p:nvSpPr>
          <p:cNvPr id="23" name="22 CuadroTexto"/>
          <p:cNvSpPr txBox="1"/>
          <p:nvPr/>
        </p:nvSpPr>
        <p:spPr>
          <a:xfrm>
            <a:off x="2714612" y="785794"/>
            <a:ext cx="3929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>
                <a:latin typeface="Arial" pitchFamily="34" charset="0"/>
              </a:rPr>
              <a:t>VITRIKO S.L.</a:t>
            </a:r>
            <a:endParaRPr lang="es-ES" sz="4800" dirty="0"/>
          </a:p>
        </p:txBody>
      </p:sp>
      <p:sp>
        <p:nvSpPr>
          <p:cNvPr id="24" name="23 CuadroTexto"/>
          <p:cNvSpPr txBox="1"/>
          <p:nvPr/>
        </p:nvSpPr>
        <p:spPr>
          <a:xfrm>
            <a:off x="2714612" y="1714488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Expertos en Datos Móviles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12</a:t>
            </a:fld>
            <a:endParaRPr lang="es-ES"/>
          </a:p>
        </p:txBody>
      </p:sp>
      <p:sp>
        <p:nvSpPr>
          <p:cNvPr id="25" name="24 CuadroTexto"/>
          <p:cNvSpPr txBox="1"/>
          <p:nvPr/>
        </p:nvSpPr>
        <p:spPr>
          <a:xfrm>
            <a:off x="2071670" y="2428868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A global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solution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M2M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applications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1785918" y="3000372"/>
            <a:ext cx="57150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VITRIKO SL</a:t>
            </a:r>
          </a:p>
          <a:p>
            <a:r>
              <a:rPr lang="es-ES" sz="1600" dirty="0" smtClean="0"/>
              <a:t>Centro de Negocios de Alicante</a:t>
            </a:r>
          </a:p>
          <a:p>
            <a:r>
              <a:rPr lang="es-ES" sz="1600" dirty="0" smtClean="0"/>
              <a:t>Muelle de Poniente, s/n – 03003 – Alicante</a:t>
            </a:r>
          </a:p>
          <a:p>
            <a:r>
              <a:rPr lang="es-ES" sz="1600" dirty="0" smtClean="0"/>
              <a:t>Tel.: 	+34 966 10 19 89</a:t>
            </a:r>
          </a:p>
          <a:p>
            <a:r>
              <a:rPr lang="es-ES" sz="1600" dirty="0" smtClean="0"/>
              <a:t>E-mail: 	info@vitriko.com</a:t>
            </a:r>
          </a:p>
          <a:p>
            <a:r>
              <a:rPr lang="es-ES" sz="1600" dirty="0" smtClean="0"/>
              <a:t>Web: 	www.vitriko.com		www.Routers3G.com</a:t>
            </a:r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 noChangeShapeType="1"/>
          </p:cNvSpPr>
          <p:nvPr/>
        </p:nvSpPr>
        <p:spPr bwMode="auto">
          <a:xfrm>
            <a:off x="79939090" y="101478138"/>
            <a:ext cx="371475" cy="4737377"/>
          </a:xfrm>
          <a:prstGeom prst="rect">
            <a:avLst/>
          </a:prstGeom>
          <a:solidFill>
            <a:srgbClr val="666666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 rot="16200000">
            <a:off x="-2611705" y="3172890"/>
            <a:ext cx="62865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 rot="16200000">
            <a:off x="-1351283" y="4423061"/>
            <a:ext cx="3786214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17" name="16 Imagen" descr="Cone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54493" y="5837856"/>
            <a:ext cx="972000" cy="334891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 rot="16200000">
            <a:off x="-729801" y="4015892"/>
            <a:ext cx="2571769" cy="254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- Distribuidor Oficial de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CONEL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 rot="16200000">
            <a:off x="-708340" y="1279789"/>
            <a:ext cx="2500330" cy="369332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 rot="16200000">
            <a:off x="-658363" y="1377062"/>
            <a:ext cx="2428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– Expertos en Datos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Móviles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071802" y="5286388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Anytime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Anything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Anywhere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but always connected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11" name="10 Imagen" descr="Img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786" y="5675437"/>
            <a:ext cx="1279365" cy="825397"/>
          </a:xfrm>
          <a:prstGeom prst="rect">
            <a:avLst/>
          </a:prstGeom>
        </p:spPr>
      </p:pic>
      <p:pic>
        <p:nvPicPr>
          <p:cNvPr id="13" name="12 Imagen" descr="Img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71670" y="5667183"/>
            <a:ext cx="1279365" cy="833651"/>
          </a:xfrm>
          <a:prstGeom prst="rect">
            <a:avLst/>
          </a:prstGeom>
        </p:spPr>
      </p:pic>
      <p:pic>
        <p:nvPicPr>
          <p:cNvPr id="15" name="14 Imagen" descr="Img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66000" y="5667183"/>
            <a:ext cx="1279365" cy="833651"/>
          </a:xfrm>
          <a:prstGeom prst="rect">
            <a:avLst/>
          </a:prstGeom>
        </p:spPr>
      </p:pic>
      <p:pic>
        <p:nvPicPr>
          <p:cNvPr id="18" name="17 Imagen" descr="Img4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65600" y="5667183"/>
            <a:ext cx="1279365" cy="833651"/>
          </a:xfrm>
          <a:prstGeom prst="rect">
            <a:avLst/>
          </a:prstGeom>
        </p:spPr>
      </p:pic>
      <p:pic>
        <p:nvPicPr>
          <p:cNvPr id="21" name="20 Imagen" descr="Img5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968800" y="5667183"/>
            <a:ext cx="1279365" cy="833651"/>
          </a:xfrm>
          <a:prstGeom prst="rect">
            <a:avLst/>
          </a:prstGeom>
        </p:spPr>
      </p:pic>
      <p:pic>
        <p:nvPicPr>
          <p:cNvPr id="22" name="21 Imagen" descr="Img6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272000" y="5667183"/>
            <a:ext cx="1279365" cy="833651"/>
          </a:xfrm>
          <a:prstGeom prst="rect">
            <a:avLst/>
          </a:prstGeom>
        </p:spPr>
      </p:pic>
      <p:sp>
        <p:nvSpPr>
          <p:cNvPr id="24" name="23 CuadroTexto"/>
          <p:cNvSpPr txBox="1"/>
          <p:nvPr/>
        </p:nvSpPr>
        <p:spPr>
          <a:xfrm>
            <a:off x="1285852" y="428604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A global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solution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M2M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applications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1428728" y="2500306"/>
            <a:ext cx="6572296" cy="2071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>
            <a:off x="1928794" y="3143248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latin typeface="Arial" pitchFamily="34" charset="0"/>
                <a:cs typeface="Arial" pitchFamily="34" charset="0"/>
              </a:rPr>
              <a:t>Router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UMTS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3857620" y="3143248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Software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5786446" y="3143248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Conexión segura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2214546" y="2643182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bg1"/>
                </a:solidFill>
              </a:rPr>
              <a:t>Su solución global de comunicación GSM UMTS 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6" name="35 Rectángulo"/>
          <p:cNvSpPr/>
          <p:nvPr/>
        </p:nvSpPr>
        <p:spPr>
          <a:xfrm>
            <a:off x="1428728" y="1714488"/>
            <a:ext cx="657229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Su proyecto M2M </a:t>
            </a:r>
            <a:endParaRPr lang="es-ES" dirty="0"/>
          </a:p>
        </p:txBody>
      </p:sp>
      <p:sp>
        <p:nvSpPr>
          <p:cNvPr id="37" name="3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 noChangeShapeType="1"/>
          </p:cNvSpPr>
          <p:nvPr/>
        </p:nvSpPr>
        <p:spPr bwMode="auto">
          <a:xfrm>
            <a:off x="79939090" y="101478138"/>
            <a:ext cx="371475" cy="4737377"/>
          </a:xfrm>
          <a:prstGeom prst="rect">
            <a:avLst/>
          </a:prstGeom>
          <a:solidFill>
            <a:srgbClr val="666666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 rot="16200000">
            <a:off x="-2611705" y="3172890"/>
            <a:ext cx="62865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 rot="16200000">
            <a:off x="-1351283" y="4423061"/>
            <a:ext cx="3786214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17" name="16 Imagen" descr="Cone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54493" y="5837856"/>
            <a:ext cx="972000" cy="334891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 rot="16200000">
            <a:off x="-729801" y="4015892"/>
            <a:ext cx="2571769" cy="254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- Distribuidor Oficial de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CONEL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 rot="16200000">
            <a:off x="-708340" y="1279789"/>
            <a:ext cx="2500330" cy="369332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 rot="16200000">
            <a:off x="-658363" y="1377062"/>
            <a:ext cx="2428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– Expertos en Datos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Móviles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071802" y="5286388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Anytime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Anything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Anywhere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but always connected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11" name="10 Imagen" descr="Img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786" y="5675437"/>
            <a:ext cx="1279365" cy="825397"/>
          </a:xfrm>
          <a:prstGeom prst="rect">
            <a:avLst/>
          </a:prstGeom>
        </p:spPr>
      </p:pic>
      <p:pic>
        <p:nvPicPr>
          <p:cNvPr id="13" name="12 Imagen" descr="Img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71670" y="5667183"/>
            <a:ext cx="1279365" cy="833651"/>
          </a:xfrm>
          <a:prstGeom prst="rect">
            <a:avLst/>
          </a:prstGeom>
        </p:spPr>
      </p:pic>
      <p:pic>
        <p:nvPicPr>
          <p:cNvPr id="15" name="14 Imagen" descr="Img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66000" y="5667183"/>
            <a:ext cx="1279365" cy="833651"/>
          </a:xfrm>
          <a:prstGeom prst="rect">
            <a:avLst/>
          </a:prstGeom>
        </p:spPr>
      </p:pic>
      <p:pic>
        <p:nvPicPr>
          <p:cNvPr id="18" name="17 Imagen" descr="Img4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65600" y="5667183"/>
            <a:ext cx="1279365" cy="833651"/>
          </a:xfrm>
          <a:prstGeom prst="rect">
            <a:avLst/>
          </a:prstGeom>
        </p:spPr>
      </p:pic>
      <p:pic>
        <p:nvPicPr>
          <p:cNvPr id="21" name="20 Imagen" descr="Img5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968800" y="5667183"/>
            <a:ext cx="1279365" cy="833651"/>
          </a:xfrm>
          <a:prstGeom prst="rect">
            <a:avLst/>
          </a:prstGeom>
        </p:spPr>
      </p:pic>
      <p:pic>
        <p:nvPicPr>
          <p:cNvPr id="22" name="21 Imagen" descr="Img6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272000" y="5667183"/>
            <a:ext cx="1279365" cy="833651"/>
          </a:xfrm>
          <a:prstGeom prst="rect">
            <a:avLst/>
          </a:prstGeom>
        </p:spPr>
      </p:pic>
      <p:sp>
        <p:nvSpPr>
          <p:cNvPr id="24" name="23 CuadroTexto"/>
          <p:cNvSpPr txBox="1"/>
          <p:nvPr/>
        </p:nvSpPr>
        <p:spPr>
          <a:xfrm>
            <a:off x="1285852" y="428604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A global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solution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M2M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applications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1428728" y="2500306"/>
            <a:ext cx="6572296" cy="2071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>
            <a:off x="1928794" y="3143248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latin typeface="Arial" pitchFamily="34" charset="0"/>
                <a:cs typeface="Arial" pitchFamily="34" charset="0"/>
              </a:rPr>
              <a:t>Router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UMTS</a:t>
            </a:r>
          </a:p>
          <a:p>
            <a:pPr algn="ctr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Conel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3857620" y="3143248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Software</a:t>
            </a:r>
          </a:p>
          <a:p>
            <a:pPr algn="ctr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M2M Control</a:t>
            </a:r>
            <a:endParaRPr lang="es-E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5786446" y="3143248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Conexión segura</a:t>
            </a:r>
          </a:p>
          <a:p>
            <a:pPr algn="ctr"/>
            <a: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DIGICLUSTER</a:t>
            </a:r>
            <a:endParaRPr lang="es-E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2214546" y="2643182"/>
            <a:ext cx="4929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bg1"/>
                </a:solidFill>
              </a:rPr>
              <a:t>Su solución global de comunicación GSM UMTS </a:t>
            </a:r>
          </a:p>
          <a:p>
            <a:pPr algn="ctr"/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6" name="35 Rectángulo"/>
          <p:cNvSpPr/>
          <p:nvPr/>
        </p:nvSpPr>
        <p:spPr>
          <a:xfrm>
            <a:off x="1428728" y="1714488"/>
            <a:ext cx="657229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Su proyecto M2M</a:t>
            </a:r>
            <a:endParaRPr lang="es-E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 noChangeShapeType="1"/>
          </p:cNvSpPr>
          <p:nvPr/>
        </p:nvSpPr>
        <p:spPr bwMode="auto">
          <a:xfrm>
            <a:off x="79939090" y="101478138"/>
            <a:ext cx="371475" cy="4737377"/>
          </a:xfrm>
          <a:prstGeom prst="rect">
            <a:avLst/>
          </a:prstGeom>
          <a:solidFill>
            <a:srgbClr val="666666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 rot="16200000">
            <a:off x="-2611705" y="3172890"/>
            <a:ext cx="62865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 rot="16200000">
            <a:off x="-1351283" y="4423061"/>
            <a:ext cx="3786214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17" name="16 Imagen" descr="Cone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54493" y="5837856"/>
            <a:ext cx="972000" cy="334891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 rot="16200000">
            <a:off x="-729801" y="4015892"/>
            <a:ext cx="2571769" cy="254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- Distribuidor Oficial de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CONEL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 rot="16200000">
            <a:off x="-708340" y="1279789"/>
            <a:ext cx="2500330" cy="369332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 rot="16200000">
            <a:off x="-658363" y="1377062"/>
            <a:ext cx="2428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– Expertos en Datos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Móviles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071802" y="5286388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Anytime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Anything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Anywhere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but always connected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11" name="10 Imagen" descr="Img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786" y="5675437"/>
            <a:ext cx="1279365" cy="825397"/>
          </a:xfrm>
          <a:prstGeom prst="rect">
            <a:avLst/>
          </a:prstGeom>
        </p:spPr>
      </p:pic>
      <p:pic>
        <p:nvPicPr>
          <p:cNvPr id="13" name="12 Imagen" descr="Img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71670" y="5667183"/>
            <a:ext cx="1279365" cy="833651"/>
          </a:xfrm>
          <a:prstGeom prst="rect">
            <a:avLst/>
          </a:prstGeom>
        </p:spPr>
      </p:pic>
      <p:pic>
        <p:nvPicPr>
          <p:cNvPr id="15" name="14 Imagen" descr="Img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66000" y="5667183"/>
            <a:ext cx="1279365" cy="833651"/>
          </a:xfrm>
          <a:prstGeom prst="rect">
            <a:avLst/>
          </a:prstGeom>
        </p:spPr>
      </p:pic>
      <p:pic>
        <p:nvPicPr>
          <p:cNvPr id="18" name="17 Imagen" descr="Img4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65600" y="5667183"/>
            <a:ext cx="1279365" cy="833651"/>
          </a:xfrm>
          <a:prstGeom prst="rect">
            <a:avLst/>
          </a:prstGeom>
        </p:spPr>
      </p:pic>
      <p:pic>
        <p:nvPicPr>
          <p:cNvPr id="21" name="20 Imagen" descr="Img5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968800" y="5667183"/>
            <a:ext cx="1279365" cy="833651"/>
          </a:xfrm>
          <a:prstGeom prst="rect">
            <a:avLst/>
          </a:prstGeom>
        </p:spPr>
      </p:pic>
      <p:pic>
        <p:nvPicPr>
          <p:cNvPr id="22" name="21 Imagen" descr="Img6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272000" y="5667183"/>
            <a:ext cx="1279365" cy="833651"/>
          </a:xfrm>
          <a:prstGeom prst="rect">
            <a:avLst/>
          </a:prstGeom>
        </p:spPr>
      </p:pic>
      <p:sp>
        <p:nvSpPr>
          <p:cNvPr id="24" name="23 CuadroTexto"/>
          <p:cNvSpPr txBox="1"/>
          <p:nvPr/>
        </p:nvSpPr>
        <p:spPr>
          <a:xfrm>
            <a:off x="1285852" y="428604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A global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solution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M2M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applications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1428728" y="857232"/>
            <a:ext cx="6572296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>
            <a:off x="1928794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latin typeface="Arial" pitchFamily="34" charset="0"/>
                <a:cs typeface="Arial" pitchFamily="34" charset="0"/>
              </a:rPr>
              <a:t>Router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UMTS</a:t>
            </a:r>
          </a:p>
          <a:p>
            <a:pPr algn="ctr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Conel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3857620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Software</a:t>
            </a:r>
          </a:p>
          <a:p>
            <a:pPr algn="ctr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M2M Control</a:t>
            </a:r>
            <a:endParaRPr lang="es-E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5786446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Conexión segura</a:t>
            </a:r>
          </a:p>
          <a:p>
            <a:pPr algn="ctr"/>
            <a: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DIGICLUSTER</a:t>
            </a:r>
            <a:endParaRPr lang="es-E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4</a:t>
            </a:fld>
            <a:endParaRPr lang="es-ES"/>
          </a:p>
        </p:txBody>
      </p:sp>
      <p:sp>
        <p:nvSpPr>
          <p:cNvPr id="25" name="24 CuadroTexto"/>
          <p:cNvSpPr txBox="1"/>
          <p:nvPr/>
        </p:nvSpPr>
        <p:spPr>
          <a:xfrm>
            <a:off x="1500166" y="2571744"/>
            <a:ext cx="66437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dirty="0" smtClean="0"/>
              <a:t> </a:t>
            </a:r>
            <a:r>
              <a:rPr lang="es-ES" dirty="0" err="1" smtClean="0"/>
              <a:t>Router</a:t>
            </a:r>
            <a:r>
              <a:rPr lang="es-ES" dirty="0" smtClean="0"/>
              <a:t> industrial de alto rendimiento y estabilidad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 Diseñado y fabricado en Europa. TÜV, ISO, CE, </a:t>
            </a:r>
            <a:r>
              <a:rPr lang="es-ES" dirty="0" err="1" smtClean="0"/>
              <a:t>Computer</a:t>
            </a:r>
            <a:r>
              <a:rPr lang="es-ES" dirty="0" smtClean="0"/>
              <a:t> </a:t>
            </a:r>
            <a:r>
              <a:rPr lang="es-ES" dirty="0" err="1" smtClean="0"/>
              <a:t>World</a:t>
            </a:r>
            <a:r>
              <a:rPr lang="es-ES" dirty="0" smtClean="0"/>
              <a:t>, etc.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 Algunos clientes en España: </a:t>
            </a:r>
          </a:p>
          <a:p>
            <a:pPr>
              <a:buFont typeface="Arial" pitchFamily="34" charset="0"/>
              <a:buChar char="•"/>
            </a:pPr>
            <a:endParaRPr lang="es-ES" dirty="0" smtClean="0"/>
          </a:p>
          <a:p>
            <a:pPr lvl="1"/>
            <a:r>
              <a:rPr lang="es-ES" dirty="0" smtClean="0"/>
              <a:t>Gas Natural	   General Electric		VEOLIA	</a:t>
            </a:r>
          </a:p>
          <a:p>
            <a:pPr lvl="1"/>
            <a:r>
              <a:rPr lang="es-ES" dirty="0" smtClean="0"/>
              <a:t>G. Civil	   Álava Ingenieros		INDRA</a:t>
            </a:r>
          </a:p>
          <a:p>
            <a:pPr lvl="1"/>
            <a:r>
              <a:rPr lang="es-ES" dirty="0" smtClean="0"/>
              <a:t>Telefónica	   M. Fomento		FCC</a:t>
            </a:r>
          </a:p>
          <a:p>
            <a:pPr lvl="1"/>
            <a:r>
              <a:rPr lang="es-ES" dirty="0" smtClean="0"/>
              <a:t>CSIC		   MANUSA		INECO</a:t>
            </a:r>
          </a:p>
          <a:p>
            <a:pPr lvl="1"/>
            <a:r>
              <a:rPr lang="es-ES" dirty="0" smtClean="0"/>
              <a:t>CINTRA	   </a:t>
            </a:r>
            <a:r>
              <a:rPr lang="es-ES" dirty="0" err="1" smtClean="0"/>
              <a:t>Knowledge</a:t>
            </a:r>
            <a:r>
              <a:rPr lang="es-ES" dirty="0" smtClean="0"/>
              <a:t> Valley 	ORTRAT</a:t>
            </a:r>
          </a:p>
          <a:p>
            <a:pPr lvl="1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 noChangeShapeType="1"/>
          </p:cNvSpPr>
          <p:nvPr/>
        </p:nvSpPr>
        <p:spPr bwMode="auto">
          <a:xfrm>
            <a:off x="79939090" y="101478138"/>
            <a:ext cx="371475" cy="4737377"/>
          </a:xfrm>
          <a:prstGeom prst="rect">
            <a:avLst/>
          </a:prstGeom>
          <a:solidFill>
            <a:srgbClr val="666666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 rot="16200000">
            <a:off x="-2611705" y="3172890"/>
            <a:ext cx="62865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 rot="16200000">
            <a:off x="-1351283" y="4423061"/>
            <a:ext cx="3786214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17" name="16 Imagen" descr="Cone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54493" y="5837856"/>
            <a:ext cx="972000" cy="334891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 rot="16200000">
            <a:off x="-729801" y="4015892"/>
            <a:ext cx="2571769" cy="254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- Distribuidor Oficial de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CONEL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 rot="16200000">
            <a:off x="-708340" y="1279789"/>
            <a:ext cx="2500330" cy="369332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 rot="16200000">
            <a:off x="-658363" y="1377062"/>
            <a:ext cx="2428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– Expertos en Datos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Móviles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071802" y="5286388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Anytime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Anything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Anywhere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but always connected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11" name="10 Imagen" descr="Img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786" y="5675437"/>
            <a:ext cx="1279365" cy="825397"/>
          </a:xfrm>
          <a:prstGeom prst="rect">
            <a:avLst/>
          </a:prstGeom>
        </p:spPr>
      </p:pic>
      <p:pic>
        <p:nvPicPr>
          <p:cNvPr id="13" name="12 Imagen" descr="Img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71670" y="5667183"/>
            <a:ext cx="1279365" cy="833651"/>
          </a:xfrm>
          <a:prstGeom prst="rect">
            <a:avLst/>
          </a:prstGeom>
        </p:spPr>
      </p:pic>
      <p:pic>
        <p:nvPicPr>
          <p:cNvPr id="15" name="14 Imagen" descr="Img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66000" y="5667183"/>
            <a:ext cx="1279365" cy="833651"/>
          </a:xfrm>
          <a:prstGeom prst="rect">
            <a:avLst/>
          </a:prstGeom>
        </p:spPr>
      </p:pic>
      <p:pic>
        <p:nvPicPr>
          <p:cNvPr id="18" name="17 Imagen" descr="Img4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65600" y="5667183"/>
            <a:ext cx="1279365" cy="833651"/>
          </a:xfrm>
          <a:prstGeom prst="rect">
            <a:avLst/>
          </a:prstGeom>
        </p:spPr>
      </p:pic>
      <p:pic>
        <p:nvPicPr>
          <p:cNvPr id="21" name="20 Imagen" descr="Img5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968800" y="5667183"/>
            <a:ext cx="1279365" cy="833651"/>
          </a:xfrm>
          <a:prstGeom prst="rect">
            <a:avLst/>
          </a:prstGeom>
        </p:spPr>
      </p:pic>
      <p:pic>
        <p:nvPicPr>
          <p:cNvPr id="22" name="21 Imagen" descr="Img6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272000" y="5667183"/>
            <a:ext cx="1279365" cy="833651"/>
          </a:xfrm>
          <a:prstGeom prst="rect">
            <a:avLst/>
          </a:prstGeom>
        </p:spPr>
      </p:pic>
      <p:sp>
        <p:nvSpPr>
          <p:cNvPr id="24" name="23 CuadroTexto"/>
          <p:cNvSpPr txBox="1"/>
          <p:nvPr/>
        </p:nvSpPr>
        <p:spPr>
          <a:xfrm>
            <a:off x="1285852" y="428604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A global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solution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M2M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applications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1428728" y="857232"/>
            <a:ext cx="6572296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>
            <a:off x="1928794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latin typeface="Arial" pitchFamily="34" charset="0"/>
                <a:cs typeface="Arial" pitchFamily="34" charset="0"/>
              </a:rPr>
              <a:t>Router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UMTS</a:t>
            </a:r>
          </a:p>
          <a:p>
            <a:pPr algn="ctr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Conel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3857620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Software</a:t>
            </a:r>
          </a:p>
          <a:p>
            <a:pPr algn="ctr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M2M Control</a:t>
            </a:r>
            <a:endParaRPr lang="es-E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5786446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Conexión segura</a:t>
            </a:r>
          </a:p>
          <a:p>
            <a:pPr algn="ctr"/>
            <a: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DIGICLUSTER</a:t>
            </a:r>
            <a:endParaRPr lang="es-E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5</a:t>
            </a:fld>
            <a:endParaRPr lang="es-ES"/>
          </a:p>
        </p:txBody>
      </p:sp>
      <p:sp>
        <p:nvSpPr>
          <p:cNvPr id="25" name="24 CuadroTexto"/>
          <p:cNvSpPr txBox="1"/>
          <p:nvPr/>
        </p:nvSpPr>
        <p:spPr>
          <a:xfrm>
            <a:off x="1500166" y="2500306"/>
            <a:ext cx="6572296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 Algunos proyectos:            </a:t>
            </a:r>
            <a:r>
              <a:rPr lang="es-ES" sz="1400" b="1" dirty="0" smtClean="0"/>
              <a:t>(se omiten detalles)</a:t>
            </a:r>
          </a:p>
          <a:p>
            <a:endParaRPr lang="es-ES" sz="1400" b="1" dirty="0" smtClean="0"/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 Vehículos de seguridad con cámaras, GPS e informática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 Unidad móvil análisis médico remoto (mamografía, TAC, RMN)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 Control remoto instalaciones varias en: Brasil, Marruecos, Italia,       Sudáfrica, Caribe, Argentina y por su puesto España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 Monitorización de ferrocarriles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 Automatización de embarcaciones  marítimas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 Plantas solares, biomasa, eólica, biogas, Agua, Electricidad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 Sistemas de seguridad electrónica</a:t>
            </a:r>
          </a:p>
          <a:p>
            <a:pPr lvl="1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 noChangeShapeType="1"/>
          </p:cNvSpPr>
          <p:nvPr/>
        </p:nvSpPr>
        <p:spPr bwMode="auto">
          <a:xfrm>
            <a:off x="79939090" y="101478138"/>
            <a:ext cx="371475" cy="4737377"/>
          </a:xfrm>
          <a:prstGeom prst="rect">
            <a:avLst/>
          </a:prstGeom>
          <a:solidFill>
            <a:srgbClr val="666666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 rot="16200000">
            <a:off x="-2611705" y="3172890"/>
            <a:ext cx="62865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 rot="16200000">
            <a:off x="-1351283" y="4423061"/>
            <a:ext cx="3786214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17" name="16 Imagen" descr="Cone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54493" y="5837856"/>
            <a:ext cx="972000" cy="334891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 rot="16200000">
            <a:off x="-729801" y="4015892"/>
            <a:ext cx="2571769" cy="254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- Distribuidor Oficial de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CONEL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 rot="16200000">
            <a:off x="-708340" y="1279789"/>
            <a:ext cx="2500330" cy="369332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 rot="16200000">
            <a:off x="-658363" y="1377062"/>
            <a:ext cx="2428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– Expertos en Datos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Móviles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071802" y="5286388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Anytime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Anything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Anywhere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but always connected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11" name="10 Imagen" descr="Img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786" y="5675437"/>
            <a:ext cx="1279365" cy="825397"/>
          </a:xfrm>
          <a:prstGeom prst="rect">
            <a:avLst/>
          </a:prstGeom>
        </p:spPr>
      </p:pic>
      <p:pic>
        <p:nvPicPr>
          <p:cNvPr id="13" name="12 Imagen" descr="Img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71670" y="5667183"/>
            <a:ext cx="1279365" cy="833651"/>
          </a:xfrm>
          <a:prstGeom prst="rect">
            <a:avLst/>
          </a:prstGeom>
        </p:spPr>
      </p:pic>
      <p:pic>
        <p:nvPicPr>
          <p:cNvPr id="15" name="14 Imagen" descr="Img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66000" y="5667183"/>
            <a:ext cx="1279365" cy="833651"/>
          </a:xfrm>
          <a:prstGeom prst="rect">
            <a:avLst/>
          </a:prstGeom>
        </p:spPr>
      </p:pic>
      <p:pic>
        <p:nvPicPr>
          <p:cNvPr id="18" name="17 Imagen" descr="Img4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65600" y="5667183"/>
            <a:ext cx="1279365" cy="833651"/>
          </a:xfrm>
          <a:prstGeom prst="rect">
            <a:avLst/>
          </a:prstGeom>
        </p:spPr>
      </p:pic>
      <p:pic>
        <p:nvPicPr>
          <p:cNvPr id="21" name="20 Imagen" descr="Img5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968800" y="5667183"/>
            <a:ext cx="1279365" cy="833651"/>
          </a:xfrm>
          <a:prstGeom prst="rect">
            <a:avLst/>
          </a:prstGeom>
        </p:spPr>
      </p:pic>
      <p:pic>
        <p:nvPicPr>
          <p:cNvPr id="22" name="21 Imagen" descr="Img6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272000" y="5667183"/>
            <a:ext cx="1279365" cy="833651"/>
          </a:xfrm>
          <a:prstGeom prst="rect">
            <a:avLst/>
          </a:prstGeom>
        </p:spPr>
      </p:pic>
      <p:sp>
        <p:nvSpPr>
          <p:cNvPr id="24" name="23 CuadroTexto"/>
          <p:cNvSpPr txBox="1"/>
          <p:nvPr/>
        </p:nvSpPr>
        <p:spPr>
          <a:xfrm>
            <a:off x="1285852" y="428604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A global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solution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M2M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applications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1428728" y="857232"/>
            <a:ext cx="6572296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>
            <a:off x="1928794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latin typeface="Arial" pitchFamily="34" charset="0"/>
                <a:cs typeface="Arial" pitchFamily="34" charset="0"/>
              </a:rPr>
              <a:t>Router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UMTS</a:t>
            </a:r>
          </a:p>
          <a:p>
            <a:pPr algn="ctr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Conel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3857620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Software</a:t>
            </a:r>
          </a:p>
          <a:p>
            <a:pPr algn="ctr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M2M Control</a:t>
            </a:r>
            <a:endParaRPr lang="es-E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5786446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Conexión segura</a:t>
            </a:r>
          </a:p>
          <a:p>
            <a:pPr algn="ctr"/>
            <a: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DIGICLUSTER</a:t>
            </a:r>
            <a:endParaRPr lang="es-E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6</a:t>
            </a:fld>
            <a:endParaRPr lang="es-ES"/>
          </a:p>
        </p:txBody>
      </p:sp>
      <p:sp>
        <p:nvSpPr>
          <p:cNvPr id="25" name="24 CuadroTexto"/>
          <p:cNvSpPr txBox="1"/>
          <p:nvPr/>
        </p:nvSpPr>
        <p:spPr>
          <a:xfrm>
            <a:off x="1500166" y="2500306"/>
            <a:ext cx="65722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 </a:t>
            </a:r>
          </a:p>
          <a:p>
            <a:endParaRPr lang="es-ES" dirty="0" smtClean="0"/>
          </a:p>
          <a:p>
            <a:r>
              <a:rPr lang="es-ES" b="1" dirty="0" err="1" smtClean="0"/>
              <a:t>Conel</a:t>
            </a:r>
            <a:r>
              <a:rPr lang="es-ES" b="1" dirty="0" smtClean="0"/>
              <a:t> </a:t>
            </a:r>
            <a:r>
              <a:rPr lang="es-ES" b="1" dirty="0" err="1" smtClean="0"/>
              <a:t>s.r.o.</a:t>
            </a:r>
            <a:r>
              <a:rPr lang="es-ES" dirty="0" smtClean="0"/>
              <a:t>, es una compañía con más de 20 años de experiencia en comunicaciones wireless, centrada en los últimos 8 años en el diseño y fabricación de equipos GSM UMTS para datos. </a:t>
            </a:r>
          </a:p>
          <a:p>
            <a:endParaRPr lang="es-ES" dirty="0" smtClean="0"/>
          </a:p>
          <a:p>
            <a:r>
              <a:rPr lang="es-ES" dirty="0" smtClean="0"/>
              <a:t>Con presencia en toda Europa y Estados Unidos es un fabricante que se ha ganado la confianza de  empresas de la talla de:</a:t>
            </a:r>
          </a:p>
          <a:p>
            <a:r>
              <a:rPr lang="es-ES" dirty="0" smtClean="0"/>
              <a:t>Siemens, </a:t>
            </a:r>
            <a:r>
              <a:rPr lang="es-ES" dirty="0" err="1" smtClean="0"/>
              <a:t>e.ON</a:t>
            </a:r>
            <a:r>
              <a:rPr lang="es-ES" dirty="0" smtClean="0"/>
              <a:t>, Gas Natural, T-Mobile, Telefónica, Deutsche </a:t>
            </a:r>
            <a:r>
              <a:rPr lang="es-ES" dirty="0" err="1" smtClean="0"/>
              <a:t>Bahn</a:t>
            </a:r>
            <a:r>
              <a:rPr lang="es-ES" dirty="0" smtClean="0"/>
              <a:t>, etc. etc. </a:t>
            </a:r>
          </a:p>
        </p:txBody>
      </p:sp>
      <p:pic>
        <p:nvPicPr>
          <p:cNvPr id="26" name="25 Imagen" descr="Cone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1604" y="2500306"/>
            <a:ext cx="1356204" cy="467264"/>
          </a:xfrm>
          <a:prstGeom prst="rect">
            <a:avLst/>
          </a:prstGeom>
        </p:spPr>
      </p:pic>
      <p:sp>
        <p:nvSpPr>
          <p:cNvPr id="27" name="26 CuadroTexto"/>
          <p:cNvSpPr txBox="1"/>
          <p:nvPr/>
        </p:nvSpPr>
        <p:spPr>
          <a:xfrm>
            <a:off x="6500826" y="255960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www.conel.cz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 noChangeShapeType="1"/>
          </p:cNvSpPr>
          <p:nvPr/>
        </p:nvSpPr>
        <p:spPr bwMode="auto">
          <a:xfrm>
            <a:off x="79939090" y="101478138"/>
            <a:ext cx="371475" cy="4737377"/>
          </a:xfrm>
          <a:prstGeom prst="rect">
            <a:avLst/>
          </a:prstGeom>
          <a:solidFill>
            <a:srgbClr val="666666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 rot="16200000">
            <a:off x="-2611705" y="3172890"/>
            <a:ext cx="62865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 rot="16200000">
            <a:off x="-1351283" y="4423061"/>
            <a:ext cx="3786214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17" name="16 Imagen" descr="Cone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54493" y="5837856"/>
            <a:ext cx="972000" cy="334891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 rot="16200000">
            <a:off x="-729801" y="4015892"/>
            <a:ext cx="2571769" cy="254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- Distribuidor Oficial de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CONEL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 rot="16200000">
            <a:off x="-708340" y="1279789"/>
            <a:ext cx="2500330" cy="369332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 rot="16200000">
            <a:off x="-658363" y="1377062"/>
            <a:ext cx="2428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– Expertos en Datos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Móviles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071802" y="5286388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Anytime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Anything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Anywhere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but always connected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11" name="10 Imagen" descr="Img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786" y="5675437"/>
            <a:ext cx="1279365" cy="825397"/>
          </a:xfrm>
          <a:prstGeom prst="rect">
            <a:avLst/>
          </a:prstGeom>
        </p:spPr>
      </p:pic>
      <p:pic>
        <p:nvPicPr>
          <p:cNvPr id="13" name="12 Imagen" descr="Img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71670" y="5667183"/>
            <a:ext cx="1279365" cy="833651"/>
          </a:xfrm>
          <a:prstGeom prst="rect">
            <a:avLst/>
          </a:prstGeom>
        </p:spPr>
      </p:pic>
      <p:pic>
        <p:nvPicPr>
          <p:cNvPr id="15" name="14 Imagen" descr="Img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66000" y="5667183"/>
            <a:ext cx="1279365" cy="833651"/>
          </a:xfrm>
          <a:prstGeom prst="rect">
            <a:avLst/>
          </a:prstGeom>
        </p:spPr>
      </p:pic>
      <p:pic>
        <p:nvPicPr>
          <p:cNvPr id="18" name="17 Imagen" descr="Img4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65600" y="5667183"/>
            <a:ext cx="1279365" cy="833651"/>
          </a:xfrm>
          <a:prstGeom prst="rect">
            <a:avLst/>
          </a:prstGeom>
        </p:spPr>
      </p:pic>
      <p:pic>
        <p:nvPicPr>
          <p:cNvPr id="21" name="20 Imagen" descr="Img5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968800" y="5667183"/>
            <a:ext cx="1279365" cy="833651"/>
          </a:xfrm>
          <a:prstGeom prst="rect">
            <a:avLst/>
          </a:prstGeom>
        </p:spPr>
      </p:pic>
      <p:pic>
        <p:nvPicPr>
          <p:cNvPr id="22" name="21 Imagen" descr="Img6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272000" y="5667183"/>
            <a:ext cx="1279365" cy="833651"/>
          </a:xfrm>
          <a:prstGeom prst="rect">
            <a:avLst/>
          </a:prstGeom>
        </p:spPr>
      </p:pic>
      <p:sp>
        <p:nvSpPr>
          <p:cNvPr id="24" name="23 CuadroTexto"/>
          <p:cNvSpPr txBox="1"/>
          <p:nvPr/>
        </p:nvSpPr>
        <p:spPr>
          <a:xfrm>
            <a:off x="1285852" y="428604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A global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solution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M2M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applications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1428728" y="857232"/>
            <a:ext cx="6572296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>
            <a:off x="1928794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latin typeface="Arial" pitchFamily="34" charset="0"/>
                <a:cs typeface="Arial" pitchFamily="34" charset="0"/>
              </a:rPr>
              <a:t>Router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UMTS</a:t>
            </a:r>
          </a:p>
          <a:p>
            <a:pPr algn="ctr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Conel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3857620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Software</a:t>
            </a:r>
          </a:p>
          <a:p>
            <a:pPr algn="ctr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M2M Control</a:t>
            </a:r>
            <a:endParaRPr lang="es-E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5786446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Conexión segura</a:t>
            </a:r>
          </a:p>
          <a:p>
            <a:pPr algn="ctr"/>
            <a: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DIGICLUSTER</a:t>
            </a:r>
            <a:endParaRPr lang="es-E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7</a:t>
            </a:fld>
            <a:endParaRPr lang="es-ES"/>
          </a:p>
        </p:txBody>
      </p:sp>
      <p:sp>
        <p:nvSpPr>
          <p:cNvPr id="25" name="24 CuadroTexto"/>
          <p:cNvSpPr txBox="1"/>
          <p:nvPr/>
        </p:nvSpPr>
        <p:spPr>
          <a:xfrm>
            <a:off x="1500166" y="2500306"/>
            <a:ext cx="65722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 M2M Control</a:t>
            </a:r>
            <a:r>
              <a:rPr lang="es-ES" dirty="0" smtClean="0"/>
              <a:t> es una solución software que le permite gestionar todos sus </a:t>
            </a:r>
            <a:r>
              <a:rPr lang="es-ES" dirty="0" err="1" smtClean="0"/>
              <a:t>router</a:t>
            </a:r>
            <a:r>
              <a:rPr lang="es-ES" dirty="0" smtClean="0"/>
              <a:t> </a:t>
            </a:r>
            <a:r>
              <a:rPr lang="es-ES" b="1" dirty="0" err="1" smtClean="0"/>
              <a:t>Conel</a:t>
            </a:r>
            <a:r>
              <a:rPr lang="es-ES" dirty="0" smtClean="0"/>
              <a:t>.</a:t>
            </a:r>
          </a:p>
          <a:p>
            <a:endParaRPr lang="es-ES" b="1" dirty="0" smtClean="0"/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 Información en tiempo real: estado de conexión, señal, firmware, tipo de red, etc.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 Mapa con posición  de la instalación.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 Información relevante: teléfono, operador, PIN, PUK, comentarios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 Acceso a  los dispositivos conectados al </a:t>
            </a:r>
            <a:r>
              <a:rPr lang="es-ES" dirty="0" err="1" smtClean="0"/>
              <a:t>router</a:t>
            </a:r>
            <a:r>
              <a:rPr lang="es-ES" dirty="0" smtClean="0"/>
              <a:t> con un simple “</a:t>
            </a:r>
            <a:r>
              <a:rPr lang="es-ES" dirty="0" err="1" smtClean="0"/>
              <a:t>click</a:t>
            </a:r>
            <a:r>
              <a:rPr lang="es-ES" dirty="0" smtClean="0"/>
              <a:t>”.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 Instalación local en su PC, sus datos permanecen bajo su dominio.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 noChangeShapeType="1"/>
          </p:cNvSpPr>
          <p:nvPr/>
        </p:nvSpPr>
        <p:spPr bwMode="auto">
          <a:xfrm>
            <a:off x="79939090" y="101478138"/>
            <a:ext cx="371475" cy="4737377"/>
          </a:xfrm>
          <a:prstGeom prst="rect">
            <a:avLst/>
          </a:prstGeom>
          <a:solidFill>
            <a:srgbClr val="666666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 rot="16200000">
            <a:off x="-2611705" y="3172890"/>
            <a:ext cx="62865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 rot="16200000">
            <a:off x="-1351283" y="4423061"/>
            <a:ext cx="3786214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17" name="16 Imagen" descr="Cone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54493" y="5837856"/>
            <a:ext cx="972000" cy="334891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 rot="16200000">
            <a:off x="-729801" y="4015892"/>
            <a:ext cx="2571769" cy="254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- Distribuidor Oficial de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CONEL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 rot="16200000">
            <a:off x="-708340" y="1279789"/>
            <a:ext cx="2500330" cy="369332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 rot="16200000">
            <a:off x="-658363" y="1377062"/>
            <a:ext cx="2428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– Expertos en Datos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Móviles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071802" y="5286388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Anytime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Anything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Anywhere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but always connected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11" name="10 Imagen" descr="Img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786" y="5675437"/>
            <a:ext cx="1279365" cy="825397"/>
          </a:xfrm>
          <a:prstGeom prst="rect">
            <a:avLst/>
          </a:prstGeom>
        </p:spPr>
      </p:pic>
      <p:pic>
        <p:nvPicPr>
          <p:cNvPr id="13" name="12 Imagen" descr="Img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71670" y="5667183"/>
            <a:ext cx="1279365" cy="833651"/>
          </a:xfrm>
          <a:prstGeom prst="rect">
            <a:avLst/>
          </a:prstGeom>
        </p:spPr>
      </p:pic>
      <p:pic>
        <p:nvPicPr>
          <p:cNvPr id="15" name="14 Imagen" descr="Img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66000" y="5667183"/>
            <a:ext cx="1279365" cy="833651"/>
          </a:xfrm>
          <a:prstGeom prst="rect">
            <a:avLst/>
          </a:prstGeom>
        </p:spPr>
      </p:pic>
      <p:pic>
        <p:nvPicPr>
          <p:cNvPr id="18" name="17 Imagen" descr="Img4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65600" y="5667183"/>
            <a:ext cx="1279365" cy="833651"/>
          </a:xfrm>
          <a:prstGeom prst="rect">
            <a:avLst/>
          </a:prstGeom>
        </p:spPr>
      </p:pic>
      <p:pic>
        <p:nvPicPr>
          <p:cNvPr id="21" name="20 Imagen" descr="Img5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968800" y="5667183"/>
            <a:ext cx="1279365" cy="833651"/>
          </a:xfrm>
          <a:prstGeom prst="rect">
            <a:avLst/>
          </a:prstGeom>
        </p:spPr>
      </p:pic>
      <p:pic>
        <p:nvPicPr>
          <p:cNvPr id="22" name="21 Imagen" descr="Img6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272000" y="5667183"/>
            <a:ext cx="1279365" cy="833651"/>
          </a:xfrm>
          <a:prstGeom prst="rect">
            <a:avLst/>
          </a:prstGeom>
        </p:spPr>
      </p:pic>
      <p:sp>
        <p:nvSpPr>
          <p:cNvPr id="24" name="23 CuadroTexto"/>
          <p:cNvSpPr txBox="1"/>
          <p:nvPr/>
        </p:nvSpPr>
        <p:spPr>
          <a:xfrm>
            <a:off x="1285852" y="428604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A global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solution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M2M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applications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1428728" y="857232"/>
            <a:ext cx="6572296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>
            <a:off x="1928794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latin typeface="Arial" pitchFamily="34" charset="0"/>
                <a:cs typeface="Arial" pitchFamily="34" charset="0"/>
              </a:rPr>
              <a:t>Router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UMTS</a:t>
            </a:r>
          </a:p>
          <a:p>
            <a:pPr algn="ctr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Conel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3857620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Software</a:t>
            </a:r>
          </a:p>
          <a:p>
            <a:pPr algn="ctr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M2M Control</a:t>
            </a:r>
            <a:endParaRPr lang="es-E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5786446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Conexión segura</a:t>
            </a:r>
          </a:p>
          <a:p>
            <a:pPr algn="ctr"/>
            <a: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DIGICLUSTER</a:t>
            </a:r>
            <a:endParaRPr lang="es-E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8</a:t>
            </a:fld>
            <a:endParaRPr lang="es-ES"/>
          </a:p>
        </p:txBody>
      </p:sp>
      <p:pic>
        <p:nvPicPr>
          <p:cNvPr id="26" name="25 Imagen" descr="M2M_Imagen_1.JPG"/>
          <p:cNvPicPr>
            <a:picLocks noChangeAspect="1"/>
          </p:cNvPicPr>
          <p:nvPr/>
        </p:nvPicPr>
        <p:blipFill>
          <a:blip r:embed="rId9" cstate="print"/>
          <a:srcRect l="1562" t="3125" b="4166"/>
          <a:stretch>
            <a:fillRect/>
          </a:stretch>
        </p:blipFill>
        <p:spPr>
          <a:xfrm>
            <a:off x="2714612" y="2428868"/>
            <a:ext cx="4071966" cy="287624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 noChangeShapeType="1"/>
          </p:cNvSpPr>
          <p:nvPr/>
        </p:nvSpPr>
        <p:spPr bwMode="auto">
          <a:xfrm>
            <a:off x="79939090" y="101478138"/>
            <a:ext cx="371475" cy="4737377"/>
          </a:xfrm>
          <a:prstGeom prst="rect">
            <a:avLst/>
          </a:prstGeom>
          <a:solidFill>
            <a:srgbClr val="666666"/>
          </a:solidFill>
          <a:ln w="0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 rot="16200000">
            <a:off x="-2611705" y="3172890"/>
            <a:ext cx="62865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 rot="16200000">
            <a:off x="-1351283" y="4423061"/>
            <a:ext cx="3786214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17" name="16 Imagen" descr="Conel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54493" y="5837856"/>
            <a:ext cx="972000" cy="334891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 rot="16200000">
            <a:off x="-729801" y="4015892"/>
            <a:ext cx="2571769" cy="254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- Distribuidor Oficial de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CONEL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 rot="16200000">
            <a:off x="-708340" y="1279789"/>
            <a:ext cx="2500330" cy="369332"/>
          </a:xfrm>
          <a:prstGeom prst="rect">
            <a:avLst/>
          </a:prstGeom>
          <a:solidFill>
            <a:srgbClr val="800000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 rot="16200000">
            <a:off x="-658363" y="1377062"/>
            <a:ext cx="2428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chemeClr val="bg1"/>
                </a:solidFill>
              </a:rPr>
              <a:t>VITRIKO S.L. – Expertos en Datos </a:t>
            </a:r>
            <a:r>
              <a:rPr lang="es-ES" sz="1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Móviles</a:t>
            </a:r>
            <a:endParaRPr lang="es-E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071802" y="5286388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Anytime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Anything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Anywhere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but always connected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11" name="10 Imagen" descr="Img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786" y="5675437"/>
            <a:ext cx="1279365" cy="825397"/>
          </a:xfrm>
          <a:prstGeom prst="rect">
            <a:avLst/>
          </a:prstGeom>
        </p:spPr>
      </p:pic>
      <p:pic>
        <p:nvPicPr>
          <p:cNvPr id="13" name="12 Imagen" descr="Img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71670" y="5667183"/>
            <a:ext cx="1279365" cy="833651"/>
          </a:xfrm>
          <a:prstGeom prst="rect">
            <a:avLst/>
          </a:prstGeom>
        </p:spPr>
      </p:pic>
      <p:pic>
        <p:nvPicPr>
          <p:cNvPr id="15" name="14 Imagen" descr="Img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66000" y="5667183"/>
            <a:ext cx="1279365" cy="833651"/>
          </a:xfrm>
          <a:prstGeom prst="rect">
            <a:avLst/>
          </a:prstGeom>
        </p:spPr>
      </p:pic>
      <p:pic>
        <p:nvPicPr>
          <p:cNvPr id="18" name="17 Imagen" descr="Img4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65600" y="5667183"/>
            <a:ext cx="1279365" cy="833651"/>
          </a:xfrm>
          <a:prstGeom prst="rect">
            <a:avLst/>
          </a:prstGeom>
        </p:spPr>
      </p:pic>
      <p:pic>
        <p:nvPicPr>
          <p:cNvPr id="21" name="20 Imagen" descr="Img5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968800" y="5667183"/>
            <a:ext cx="1279365" cy="833651"/>
          </a:xfrm>
          <a:prstGeom prst="rect">
            <a:avLst/>
          </a:prstGeom>
        </p:spPr>
      </p:pic>
      <p:pic>
        <p:nvPicPr>
          <p:cNvPr id="22" name="21 Imagen" descr="Img6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272000" y="5667183"/>
            <a:ext cx="1279365" cy="833651"/>
          </a:xfrm>
          <a:prstGeom prst="rect">
            <a:avLst/>
          </a:prstGeom>
        </p:spPr>
      </p:pic>
      <p:sp>
        <p:nvSpPr>
          <p:cNvPr id="24" name="23 CuadroTexto"/>
          <p:cNvSpPr txBox="1"/>
          <p:nvPr/>
        </p:nvSpPr>
        <p:spPr>
          <a:xfrm>
            <a:off x="1285852" y="428604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A global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solution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M2M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applications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1428728" y="857232"/>
            <a:ext cx="6572296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/>
          <p:cNvSpPr/>
          <p:nvPr/>
        </p:nvSpPr>
        <p:spPr>
          <a:xfrm>
            <a:off x="1928794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>
                <a:latin typeface="Arial" pitchFamily="34" charset="0"/>
                <a:cs typeface="Arial" pitchFamily="34" charset="0"/>
              </a:rPr>
              <a:t>Router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UMTS</a:t>
            </a:r>
          </a:p>
          <a:p>
            <a:pPr algn="ctr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Conel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3857620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Software</a:t>
            </a:r>
          </a:p>
          <a:p>
            <a:pPr algn="ctr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M2M Control</a:t>
            </a:r>
            <a:endParaRPr lang="es-E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5786446" y="1071546"/>
            <a:ext cx="164307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Conexión segura</a:t>
            </a:r>
          </a:p>
          <a:p>
            <a:pPr algn="ctr"/>
            <a:r>
              <a:rPr lang="es-E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DIGICLUSTER</a:t>
            </a:r>
            <a:endParaRPr lang="es-E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9</a:t>
            </a:fld>
            <a:endParaRPr lang="es-ES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428728" y="2786058"/>
            <a:ext cx="3089275" cy="2357454"/>
          </a:xfrm>
          <a:prstGeom prst="rect">
            <a:avLst/>
          </a:prstGeom>
          <a:noFill/>
          <a:ln w="9525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·"/>
              <a:tabLst/>
            </a:pP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No se necesita contratar IP Fija Externa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·"/>
              <a:tabLst/>
            </a:pP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No se necesita servidores como </a:t>
            </a:r>
            <a:r>
              <a:rPr kumimoji="0" lang="es-ES_tradnl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DynDNS</a:t>
            </a:r>
            <a:endParaRPr kumimoji="0" lang="es-ES_tradnl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·"/>
              <a:tabLst/>
            </a:pP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Conexión 24 horas mediante VPN encriptado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·"/>
              <a:tabLst/>
            </a:pP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</a:t>
            </a:r>
            <a:r>
              <a:rPr kumimoji="0" lang="es-ES_tradnl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Autoconexión</a:t>
            </a: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en caso de fallo de la red móvil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·"/>
              <a:tabLst/>
            </a:pP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Menú web de administrador para el control de sus conexiones: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"/>
              <a:tabLst/>
            </a:pP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	Tiempo de conexión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"/>
              <a:tabLst/>
            </a:pP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	Volumen de datos enviados/recibidos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"/>
              <a:tabLst/>
            </a:pP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	Conexión/desconexión manual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"/>
              <a:tabLst/>
            </a:pP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	Indicador estado</a:t>
            </a:r>
            <a:r>
              <a:rPr kumimoji="0" lang="es-ES_tradnl" sz="1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on</a:t>
            </a:r>
            <a:r>
              <a:rPr lang="es-ES_tradnl" sz="1000" dirty="0" smtClean="0">
                <a:solidFill>
                  <a:srgbClr val="000000"/>
                </a:solidFill>
                <a:latin typeface="Arial" pitchFamily="34" charset="0"/>
              </a:rPr>
              <a:t>line/offline</a:t>
            </a:r>
            <a:endParaRPr kumimoji="0" lang="es-ES_tradnl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·"/>
              <a:tabLst/>
            </a:pP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Compatible con cualquier operador móvil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·"/>
              <a:tabLst/>
            </a:pP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No se necesita reglas NAT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·"/>
              <a:tabLst/>
            </a:pP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Configuración total del </a:t>
            </a:r>
            <a:r>
              <a:rPr kumimoji="0" lang="es-ES_tradnl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router</a:t>
            </a: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en 1 minuto</a:t>
            </a:r>
            <a:endParaRPr kumimoji="0" lang="es-E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 noChangeShapeType="1"/>
          </p:cNvSpPr>
          <p:nvPr/>
        </p:nvSpPr>
        <p:spPr bwMode="auto">
          <a:xfrm>
            <a:off x="1428728" y="2500306"/>
            <a:ext cx="3089275" cy="250825"/>
          </a:xfrm>
          <a:prstGeom prst="rect">
            <a:avLst/>
          </a:prstGeom>
          <a:solidFill>
            <a:srgbClr val="CCCCCC"/>
          </a:solidFill>
          <a:ln w="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</a:rPr>
              <a:t>VENTAJAS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4786314" y="2786058"/>
            <a:ext cx="3214710" cy="1944687"/>
          </a:xfrm>
          <a:prstGeom prst="rect">
            <a:avLst/>
          </a:prstGeom>
          <a:noFill/>
          <a:ln w="9525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·"/>
              <a:tabLst/>
            </a:pP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Robustez garantizada por la arquitectura LINUX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·"/>
              <a:tabLst/>
            </a:pP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Autentificación </a:t>
            </a:r>
            <a:r>
              <a:rPr kumimoji="0" lang="es-ES_tradnl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https</a:t>
            </a:r>
            <a:endParaRPr kumimoji="0" lang="es-ES_tradnl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·"/>
              <a:tabLst/>
            </a:pP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Encriptación simétrica 128Bits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·"/>
              <a:tabLst/>
            </a:pP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Autentificación mediante certificado X.509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·"/>
              <a:tabLst/>
            </a:pP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Bloqueo total de acceso, único acceso mediante </a:t>
            </a:r>
            <a:r>
              <a:rPr kumimoji="0" lang="es-ES_tradnl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Digicluster</a:t>
            </a: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Symbol" pitchFamily="18" charset="2"/>
              <a:buChar char="·"/>
              <a:tabLst/>
            </a:pP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Evita ataques a la red pues no hay </a:t>
            </a:r>
            <a:r>
              <a:rPr kumimoji="0" lang="es-ES_tradnl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IPs</a:t>
            </a:r>
            <a:r>
              <a:rPr kumimoji="0" lang="es-ES_tradnl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 fijas externas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4786314" y="2500306"/>
            <a:ext cx="3214710" cy="250825"/>
          </a:xfrm>
          <a:prstGeom prst="rect">
            <a:avLst/>
          </a:prstGeom>
          <a:solidFill>
            <a:srgbClr val="CCCCCC"/>
          </a:solidFill>
          <a:ln w="9525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1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</a:rPr>
              <a:t>SEGURIDAD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</TotalTime>
  <Words>915</Words>
  <Application>Microsoft Office PowerPoint</Application>
  <PresentationFormat>Presentación en pantalla (4:3)</PresentationFormat>
  <Paragraphs>204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Yo</dc:creator>
  <cp:lastModifiedBy>Yo</cp:lastModifiedBy>
  <cp:revision>39</cp:revision>
  <dcterms:modified xsi:type="dcterms:W3CDTF">2013-04-29T15:40:50Z</dcterms:modified>
</cp:coreProperties>
</file>